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6858000" cy="9144000" type="letter"/>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60" y="-11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A8A37E-B71B-4B62-B485-6F1BCB75D406}" type="datetimeFigureOut">
              <a:rPr lang="en-US"/>
              <a:pPr>
                <a:defRPr/>
              </a:pPr>
              <a:t>24-03-26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C44686-4DA7-4267-98CE-341425CFC1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5D3FB-27C8-4221-BA9D-158623014BB8}" type="datetimeFigureOut">
              <a:rPr lang="en-US"/>
              <a:pPr>
                <a:defRPr/>
              </a:pPr>
              <a:t>24-03-26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4AC93F-5B98-4F52-B7F7-CCA53133F3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ACD6E3-BBBF-4032-B568-2D8F016EA808}" type="datetimeFigureOut">
              <a:rPr lang="en-US"/>
              <a:pPr>
                <a:defRPr/>
              </a:pPr>
              <a:t>24-03-26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8725D4-0F22-4E2E-B4E5-51E5C68694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6F43C7-271C-4458-AA36-386ABDEA1AD9}" type="datetimeFigureOut">
              <a:rPr lang="en-US"/>
              <a:pPr>
                <a:defRPr/>
              </a:pPr>
              <a:t>24-03-26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F414B-95A2-4B02-902F-9CE1943307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360382-A3A0-47F0-8EBF-BB2E95FF391D}" type="datetimeFigureOut">
              <a:rPr lang="en-US"/>
              <a:pPr>
                <a:defRPr/>
              </a:pPr>
              <a:t>24-03-26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CAD18A-AD05-49DA-83D6-FE19CBB23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D5E2A9-EA19-4775-A21E-15172889E40B}" type="datetimeFigureOut">
              <a:rPr lang="en-US"/>
              <a:pPr>
                <a:defRPr/>
              </a:pPr>
              <a:t>24-03-26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30324E-E6D4-4BA7-A4FE-BDF6EDA47B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002631-164B-4613-9867-DE77CA849664}" type="datetimeFigureOut">
              <a:rPr lang="en-US"/>
              <a:pPr>
                <a:defRPr/>
              </a:pPr>
              <a:t>24-03-26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096BC9-C400-4BC9-8ED3-38BE0C28ED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551201-8FAA-4977-B303-E059B11D482D}" type="datetimeFigureOut">
              <a:rPr lang="en-US"/>
              <a:pPr>
                <a:defRPr/>
              </a:pPr>
              <a:t>24-03-26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D405E0-CA86-4688-8E06-C4E5ABAC4A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0B7B4F-63A3-4F0E-9EB9-103C46C474EB}" type="datetimeFigureOut">
              <a:rPr lang="en-US"/>
              <a:pPr>
                <a:defRPr/>
              </a:pPr>
              <a:t>24-03-26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E7FBBF-ADFD-426E-B62E-2F4F26C928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8"/>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8E4EE8-C8C3-40DD-B424-CEA0E7CA0574}" type="datetimeFigureOut">
              <a:rPr lang="en-US"/>
              <a:pPr>
                <a:defRPr/>
              </a:pPr>
              <a:t>24-03-26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AA779A-F20A-4B66-B5BC-0F53A147E3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F404E8-7EC4-4302-9F4F-ADB7780C13FB}" type="datetimeFigureOut">
              <a:rPr lang="en-US"/>
              <a:pPr>
                <a:defRPr/>
              </a:pPr>
              <a:t>24-03-26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FF39CC-966A-4D10-8F3A-D64B328D6C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0D6B723-D35E-4A63-A07F-D0ED61A33D46}" type="datetimeFigureOut">
              <a:rPr lang="en-US"/>
              <a:pPr>
                <a:defRPr/>
              </a:pPr>
              <a:t>24-03-26</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533D92-9E2E-459B-AC3F-F0C01E0918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wmf"/><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1" name="Picture 19" descr="GSC_Marine_Pacific_Atlas"/>
          <p:cNvPicPr>
            <a:picLocks noChangeAspect="1" noChangeArrowheads="1"/>
          </p:cNvPicPr>
          <p:nvPr/>
        </p:nvPicPr>
        <p:blipFill>
          <a:blip r:embed="rId2" cstate="print"/>
          <a:srcRect/>
          <a:stretch>
            <a:fillRect/>
          </a:stretch>
        </p:blipFill>
        <p:spPr bwMode="auto">
          <a:xfrm>
            <a:off x="3505200" y="685800"/>
            <a:ext cx="2897188" cy="3886200"/>
          </a:xfrm>
          <a:prstGeom prst="rect">
            <a:avLst/>
          </a:prstGeom>
          <a:noFill/>
        </p:spPr>
      </p:pic>
      <p:sp>
        <p:nvSpPr>
          <p:cNvPr id="16" name="Rounded Rectangle 15"/>
          <p:cNvSpPr/>
          <p:nvPr/>
        </p:nvSpPr>
        <p:spPr>
          <a:xfrm>
            <a:off x="3505200" y="838200"/>
            <a:ext cx="3124200" cy="3276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5" name="Picture 7" descr="VA letterhead swirl.png"/>
          <p:cNvPicPr>
            <a:picLocks noChangeAspect="1" noChangeArrowheads="1"/>
          </p:cNvPicPr>
          <p:nvPr/>
        </p:nvPicPr>
        <p:blipFill>
          <a:blip r:embed="rId3" cstate="print"/>
          <a:srcRect/>
          <a:stretch>
            <a:fillRect/>
          </a:stretch>
        </p:blipFill>
        <p:spPr bwMode="auto">
          <a:xfrm>
            <a:off x="0" y="5605463"/>
            <a:ext cx="2133600" cy="3557587"/>
          </a:xfrm>
          <a:prstGeom prst="rect">
            <a:avLst/>
          </a:prstGeom>
          <a:noFill/>
          <a:ln w="9525">
            <a:noFill/>
            <a:miter lim="800000"/>
            <a:headEnd/>
            <a:tailEnd/>
          </a:ln>
        </p:spPr>
      </p:pic>
      <p:sp>
        <p:nvSpPr>
          <p:cNvPr id="13316" name="Rectangle 5"/>
          <p:cNvSpPr>
            <a:spLocks noChangeArrowheads="1"/>
          </p:cNvSpPr>
          <p:nvPr/>
        </p:nvSpPr>
        <p:spPr bwMode="auto">
          <a:xfrm>
            <a:off x="152400" y="227013"/>
            <a:ext cx="6629400" cy="368300"/>
          </a:xfrm>
          <a:prstGeom prst="rect">
            <a:avLst/>
          </a:prstGeom>
          <a:noFill/>
          <a:ln w="9525">
            <a:noFill/>
            <a:miter lim="800000"/>
            <a:headEnd/>
            <a:tailEnd/>
          </a:ln>
        </p:spPr>
        <p:txBody>
          <a:bodyPr anchor="ctr">
            <a:spAutoFit/>
          </a:bodyPr>
          <a:lstStyle/>
          <a:p>
            <a:r>
              <a:rPr lang="en-US" altLang="en-US" b="1" dirty="0">
                <a:solidFill>
                  <a:schemeClr val="accent1"/>
                </a:solidFill>
                <a:latin typeface="Century Gothic" pitchFamily="34" charset="0"/>
                <a:cs typeface="Times New Roman" pitchFamily="18" charset="0"/>
              </a:rPr>
              <a:t>Salish Sea Ambient </a:t>
            </a:r>
            <a:r>
              <a:rPr lang="en-US" altLang="en-US" b="1" dirty="0" smtClean="0">
                <a:solidFill>
                  <a:schemeClr val="accent1"/>
                </a:solidFill>
                <a:latin typeface="Century Gothic" pitchFamily="34" charset="0"/>
                <a:cs typeface="Times New Roman" pitchFamily="18" charset="0"/>
              </a:rPr>
              <a:t>Monitoring Exchange (</a:t>
            </a:r>
            <a:r>
              <a:rPr lang="en-US" altLang="en-US" b="1" dirty="0" err="1" smtClean="0">
                <a:solidFill>
                  <a:schemeClr val="accent1"/>
                </a:solidFill>
                <a:latin typeface="Century Gothic" pitchFamily="34" charset="0"/>
                <a:cs typeface="Times New Roman" pitchFamily="18" charset="0"/>
              </a:rPr>
              <a:t>Ssamex</a:t>
            </a:r>
            <a:r>
              <a:rPr lang="en-US" altLang="en-US" b="1" dirty="0" smtClean="0">
                <a:solidFill>
                  <a:schemeClr val="accent1"/>
                </a:solidFill>
                <a:latin typeface="Century Gothic" pitchFamily="34" charset="0"/>
                <a:cs typeface="Times New Roman" pitchFamily="18" charset="0"/>
              </a:rPr>
              <a:t>)</a:t>
            </a:r>
            <a:endParaRPr lang="en-US" altLang="en-US" b="1" dirty="0">
              <a:solidFill>
                <a:schemeClr val="accent1"/>
              </a:solidFill>
              <a:latin typeface="Century Gothic" pitchFamily="34" charset="0"/>
            </a:endParaRPr>
          </a:p>
        </p:txBody>
      </p:sp>
      <p:pic>
        <p:nvPicPr>
          <p:cNvPr id="13317" name="Picture 7"/>
          <p:cNvPicPr>
            <a:picLocks noChangeAspect="1" noChangeArrowheads="1"/>
          </p:cNvPicPr>
          <p:nvPr/>
        </p:nvPicPr>
        <p:blipFill>
          <a:blip r:embed="rId4" cstate="print"/>
          <a:srcRect/>
          <a:stretch>
            <a:fillRect/>
          </a:stretch>
        </p:blipFill>
        <p:spPr bwMode="auto">
          <a:xfrm>
            <a:off x="152400" y="8266113"/>
            <a:ext cx="1590675" cy="736600"/>
          </a:xfrm>
          <a:prstGeom prst="rect">
            <a:avLst/>
          </a:prstGeom>
          <a:noFill/>
          <a:ln w="9525">
            <a:noFill/>
            <a:miter lim="800000"/>
            <a:headEnd/>
            <a:tailEnd/>
          </a:ln>
        </p:spPr>
      </p:pic>
      <p:sp>
        <p:nvSpPr>
          <p:cNvPr id="13318" name="TextBox 5"/>
          <p:cNvSpPr txBox="1">
            <a:spLocks noChangeArrowheads="1"/>
          </p:cNvSpPr>
          <p:nvPr/>
        </p:nvSpPr>
        <p:spPr bwMode="auto">
          <a:xfrm>
            <a:off x="141288" y="595313"/>
            <a:ext cx="3325812" cy="1016000"/>
          </a:xfrm>
          <a:prstGeom prst="rect">
            <a:avLst/>
          </a:prstGeom>
          <a:noFill/>
          <a:ln w="9525">
            <a:noFill/>
            <a:miter lim="800000"/>
            <a:headEnd/>
            <a:tailEnd/>
          </a:ln>
        </p:spPr>
        <p:txBody>
          <a:bodyPr>
            <a:spAutoFit/>
          </a:bodyPr>
          <a:lstStyle/>
          <a:p>
            <a:r>
              <a:rPr lang="en-US" sz="1200" dirty="0">
                <a:latin typeface="Century Gothic" pitchFamily="34" charset="0"/>
              </a:rPr>
              <a:t>The </a:t>
            </a:r>
            <a:r>
              <a:rPr lang="en-US" sz="1200" b="1" dirty="0" smtClean="0">
                <a:solidFill>
                  <a:schemeClr val="accent1"/>
                </a:solidFill>
                <a:latin typeface="Century Gothic" pitchFamily="34" charset="0"/>
              </a:rPr>
              <a:t>Salish </a:t>
            </a:r>
            <a:r>
              <a:rPr lang="en-US" sz="1200" b="1" dirty="0">
                <a:solidFill>
                  <a:schemeClr val="accent1"/>
                </a:solidFill>
                <a:latin typeface="Century Gothic" pitchFamily="34" charset="0"/>
              </a:rPr>
              <a:t>Sea Ambient </a:t>
            </a:r>
            <a:r>
              <a:rPr lang="en-US" sz="1200" b="1" dirty="0" smtClean="0">
                <a:solidFill>
                  <a:schemeClr val="accent1"/>
                </a:solidFill>
                <a:latin typeface="Century Gothic" pitchFamily="34" charset="0"/>
              </a:rPr>
              <a:t>Monitoring Exchange (</a:t>
            </a:r>
            <a:r>
              <a:rPr lang="en-US" sz="1200" b="1" dirty="0" err="1" smtClean="0">
                <a:solidFill>
                  <a:schemeClr val="accent1"/>
                </a:solidFill>
                <a:latin typeface="Century Gothic" pitchFamily="34" charset="0"/>
              </a:rPr>
              <a:t>SSamex</a:t>
            </a:r>
            <a:r>
              <a:rPr lang="en-US" sz="1200" b="1" dirty="0" smtClean="0">
                <a:solidFill>
                  <a:schemeClr val="accent1"/>
                </a:solidFill>
                <a:latin typeface="Century Gothic" pitchFamily="34" charset="0"/>
              </a:rPr>
              <a:t>)</a:t>
            </a:r>
            <a:r>
              <a:rPr lang="en-US" sz="1200" dirty="0" smtClean="0">
                <a:latin typeface="Century Gothic" pitchFamily="34" charset="0"/>
              </a:rPr>
              <a:t> </a:t>
            </a:r>
            <a:r>
              <a:rPr lang="en-US" sz="1200" dirty="0">
                <a:latin typeface="Century Gothic" pitchFamily="34" charset="0"/>
              </a:rPr>
              <a:t>will harmonize existing marine monitoring in Canada and USA and provide a data-sharing platform.  Focus will be on;</a:t>
            </a:r>
          </a:p>
        </p:txBody>
      </p:sp>
      <p:sp>
        <p:nvSpPr>
          <p:cNvPr id="13319" name="Rectangle 6"/>
          <p:cNvSpPr>
            <a:spLocks noChangeArrowheads="1"/>
          </p:cNvSpPr>
          <p:nvPr/>
        </p:nvSpPr>
        <p:spPr bwMode="auto">
          <a:xfrm>
            <a:off x="0" y="1524000"/>
            <a:ext cx="3360738" cy="2513013"/>
          </a:xfrm>
          <a:prstGeom prst="rect">
            <a:avLst/>
          </a:prstGeom>
          <a:noFill/>
          <a:ln w="9525">
            <a:noFill/>
            <a:miter lim="800000"/>
            <a:headEnd/>
            <a:tailEnd/>
          </a:ln>
        </p:spPr>
        <p:txBody>
          <a:bodyPr>
            <a:spAutoFit/>
          </a:bodyPr>
          <a:lstStyle/>
          <a:p>
            <a:pPr marL="171450" indent="-171450">
              <a:spcBef>
                <a:spcPts val="600"/>
              </a:spcBef>
              <a:buFont typeface="Arial" charset="0"/>
              <a:buChar char="•"/>
            </a:pPr>
            <a:r>
              <a:rPr lang="en-US" sz="1200" dirty="0">
                <a:latin typeface="Century Gothic" pitchFamily="34" charset="0"/>
              </a:rPr>
              <a:t>Fill </a:t>
            </a:r>
            <a:r>
              <a:rPr lang="en-US" sz="1200" b="1" dirty="0">
                <a:latin typeface="Century Gothic" pitchFamily="34" charset="0"/>
              </a:rPr>
              <a:t>data gaps  </a:t>
            </a:r>
            <a:r>
              <a:rPr lang="en-US" sz="1200" dirty="0">
                <a:latin typeface="Century Gothic" pitchFamily="34" charset="0"/>
              </a:rPr>
              <a:t>and E</a:t>
            </a:r>
            <a:r>
              <a:rPr lang="en-US" sz="1200" dirty="0">
                <a:solidFill>
                  <a:srgbClr val="000000"/>
                </a:solidFill>
                <a:latin typeface="Century Gothic" pitchFamily="34" charset="0"/>
              </a:rPr>
              <a:t>stablish </a:t>
            </a:r>
            <a:r>
              <a:rPr lang="en-US" sz="1200" b="1" dirty="0">
                <a:solidFill>
                  <a:srgbClr val="000000"/>
                </a:solidFill>
                <a:latin typeface="Century Gothic" pitchFamily="34" charset="0"/>
              </a:rPr>
              <a:t>baselines</a:t>
            </a:r>
            <a:r>
              <a:rPr lang="en-US" sz="1200" dirty="0">
                <a:solidFill>
                  <a:srgbClr val="000000"/>
                </a:solidFill>
                <a:latin typeface="Century Gothic" pitchFamily="34" charset="0"/>
              </a:rPr>
              <a:t> for habitat and biotic conditions in the Salish Sea</a:t>
            </a:r>
          </a:p>
          <a:p>
            <a:pPr marL="171450" indent="-171450">
              <a:spcBef>
                <a:spcPts val="600"/>
              </a:spcBef>
              <a:buFont typeface="Arial" charset="0"/>
              <a:buChar char="•"/>
            </a:pPr>
            <a:r>
              <a:rPr lang="en-US" sz="1200" b="1" dirty="0">
                <a:latin typeface="Century Gothic" pitchFamily="34" charset="0"/>
              </a:rPr>
              <a:t>time-trends </a:t>
            </a:r>
            <a:r>
              <a:rPr lang="en-US" sz="1200" dirty="0">
                <a:latin typeface="Century Gothic" pitchFamily="34" charset="0"/>
              </a:rPr>
              <a:t>in marine environment and biota due to changing background conditions</a:t>
            </a:r>
          </a:p>
          <a:p>
            <a:pPr marL="171450" indent="-171450">
              <a:spcBef>
                <a:spcPts val="600"/>
              </a:spcBef>
              <a:buFont typeface="Arial" charset="0"/>
              <a:buChar char="•"/>
            </a:pPr>
            <a:r>
              <a:rPr lang="en-US" sz="1200" dirty="0">
                <a:solidFill>
                  <a:srgbClr val="000000"/>
                </a:solidFill>
                <a:latin typeface="Century Gothic" pitchFamily="34" charset="0"/>
              </a:rPr>
              <a:t>Promote </a:t>
            </a:r>
            <a:r>
              <a:rPr lang="en-US" sz="1200" b="1" dirty="0">
                <a:solidFill>
                  <a:srgbClr val="000000"/>
                </a:solidFill>
                <a:latin typeface="Century Gothic" pitchFamily="34" charset="0"/>
              </a:rPr>
              <a:t>trans-boundary collaboration </a:t>
            </a:r>
            <a:r>
              <a:rPr lang="en-US" sz="1200" dirty="0">
                <a:solidFill>
                  <a:srgbClr val="000000"/>
                </a:solidFill>
                <a:latin typeface="Century Gothic" pitchFamily="34" charset="0"/>
              </a:rPr>
              <a:t>in quality, methodology and sampling parameters for cohesive data sharing</a:t>
            </a:r>
          </a:p>
          <a:p>
            <a:pPr marL="171450" indent="-171450">
              <a:spcBef>
                <a:spcPts val="600"/>
              </a:spcBef>
              <a:buFont typeface="Arial" charset="0"/>
              <a:buChar char="•"/>
            </a:pPr>
            <a:r>
              <a:rPr lang="en-US" sz="1200" dirty="0">
                <a:solidFill>
                  <a:srgbClr val="000000"/>
                </a:solidFill>
                <a:latin typeface="Century Gothic" pitchFamily="34" charset="0"/>
              </a:rPr>
              <a:t>Provide </a:t>
            </a:r>
            <a:r>
              <a:rPr lang="en-US" sz="1200" b="1" dirty="0">
                <a:solidFill>
                  <a:srgbClr val="000000"/>
                </a:solidFill>
                <a:latin typeface="Century Gothic" pitchFamily="34" charset="0"/>
              </a:rPr>
              <a:t>context for regulators </a:t>
            </a:r>
            <a:r>
              <a:rPr lang="en-US" sz="1200" dirty="0">
                <a:solidFill>
                  <a:srgbClr val="000000"/>
                </a:solidFill>
                <a:latin typeface="Century Gothic" pitchFamily="34" charset="0"/>
              </a:rPr>
              <a:t>to evaluate ecological significance of discharges of concern</a:t>
            </a:r>
          </a:p>
        </p:txBody>
      </p:sp>
      <p:sp>
        <p:nvSpPr>
          <p:cNvPr id="13320" name="Rectangle 9"/>
          <p:cNvSpPr>
            <a:spLocks noChangeArrowheads="1"/>
          </p:cNvSpPr>
          <p:nvPr/>
        </p:nvSpPr>
        <p:spPr bwMode="auto">
          <a:xfrm>
            <a:off x="-457200" y="4019550"/>
            <a:ext cx="5829300" cy="309563"/>
          </a:xfrm>
          <a:prstGeom prst="rect">
            <a:avLst/>
          </a:prstGeom>
          <a:noFill/>
          <a:ln w="9525">
            <a:noFill/>
            <a:miter lim="800000"/>
            <a:headEnd/>
            <a:tailEnd/>
          </a:ln>
        </p:spPr>
        <p:txBody>
          <a:bodyPr anchor="ctr">
            <a:spAutoFit/>
          </a:bodyPr>
          <a:lstStyle/>
          <a:p>
            <a:pPr lvl="1"/>
            <a:r>
              <a:rPr lang="en-US" sz="1400" b="1" i="1">
                <a:solidFill>
                  <a:schemeClr val="accent1"/>
                </a:solidFill>
                <a:latin typeface="Century Gothic" pitchFamily="34" charset="0"/>
              </a:rPr>
              <a:t>Collaborative monitoring, research and data sharing</a:t>
            </a:r>
          </a:p>
        </p:txBody>
      </p:sp>
      <p:sp>
        <p:nvSpPr>
          <p:cNvPr id="13321" name="Rectangle 12"/>
          <p:cNvSpPr>
            <a:spLocks noChangeArrowheads="1"/>
          </p:cNvSpPr>
          <p:nvPr/>
        </p:nvSpPr>
        <p:spPr bwMode="auto">
          <a:xfrm>
            <a:off x="304800" y="4329112"/>
            <a:ext cx="6553200" cy="2031325"/>
          </a:xfrm>
          <a:prstGeom prst="rect">
            <a:avLst/>
          </a:prstGeom>
          <a:noFill/>
          <a:ln w="9525">
            <a:noFill/>
            <a:miter lim="800000"/>
            <a:headEnd/>
            <a:tailEnd/>
          </a:ln>
        </p:spPr>
        <p:txBody>
          <a:bodyPr wrap="square">
            <a:spAutoFit/>
          </a:bodyPr>
          <a:lstStyle/>
          <a:p>
            <a:r>
              <a:rPr lang="en-US" sz="1400" dirty="0">
                <a:latin typeface="Calibri" pitchFamily="34" charset="0"/>
              </a:rPr>
              <a:t>The program will build upon existing monitoring programs, with common quality control,  new measurements and sampling locations to fill spatial gaps .  A critical component is an on-line data-sharing platform.  The data to be included will be selected to reflect the goals and questions of focus for the program, rather than a general data archive.  The Program will house and support specific research initiatives focused on important issues and gaps in understanding expressed by the collaborators. A high level analysis and regular reporting of the data collected will be shared among </a:t>
            </a:r>
            <a:r>
              <a:rPr lang="en-US" sz="1400" b="1" i="1" dirty="0" err="1" smtClean="0">
                <a:latin typeface="Calibri" pitchFamily="34" charset="0"/>
              </a:rPr>
              <a:t>Ssamex</a:t>
            </a:r>
            <a:r>
              <a:rPr lang="en-US" sz="1400" b="1" i="1" dirty="0" smtClean="0">
                <a:latin typeface="Calibri" pitchFamily="34" charset="0"/>
              </a:rPr>
              <a:t> </a:t>
            </a:r>
            <a:r>
              <a:rPr lang="en-US" sz="1400" dirty="0" smtClean="0">
                <a:latin typeface="Calibri" pitchFamily="34" charset="0"/>
              </a:rPr>
              <a:t>participants</a:t>
            </a:r>
            <a:r>
              <a:rPr lang="en-US" sz="1400" dirty="0">
                <a:latin typeface="Calibri" pitchFamily="34" charset="0"/>
              </a:rPr>
              <a:t>. Some of these high level data summaries will form the basis of ocean health indices. </a:t>
            </a:r>
            <a:endParaRPr lang="en-CA" sz="1400" dirty="0">
              <a:latin typeface="Calibri" pitchFamily="34" charset="0"/>
            </a:endParaRPr>
          </a:p>
        </p:txBody>
      </p:sp>
      <p:sp>
        <p:nvSpPr>
          <p:cNvPr id="13322" name="Rectangle 13"/>
          <p:cNvSpPr>
            <a:spLocks noChangeArrowheads="1"/>
          </p:cNvSpPr>
          <p:nvPr/>
        </p:nvSpPr>
        <p:spPr bwMode="auto">
          <a:xfrm>
            <a:off x="1838324" y="6477000"/>
            <a:ext cx="5019675" cy="2862322"/>
          </a:xfrm>
          <a:prstGeom prst="rect">
            <a:avLst/>
          </a:prstGeom>
          <a:noFill/>
          <a:ln w="9525">
            <a:noFill/>
            <a:miter lim="800000"/>
            <a:headEnd/>
            <a:tailEnd/>
          </a:ln>
        </p:spPr>
        <p:txBody>
          <a:bodyPr wrap="square">
            <a:spAutoFit/>
          </a:bodyPr>
          <a:lstStyle/>
          <a:p>
            <a:r>
              <a:rPr lang="en-US" sz="1400" b="1" i="1" dirty="0" err="1" smtClean="0">
                <a:latin typeface="Calibri" pitchFamily="34" charset="0"/>
              </a:rPr>
              <a:t>Ssamex</a:t>
            </a:r>
            <a:r>
              <a:rPr lang="en-US" sz="1400" dirty="0" smtClean="0">
                <a:latin typeface="Calibri" pitchFamily="34" charset="0"/>
              </a:rPr>
              <a:t> follows a </a:t>
            </a:r>
            <a:r>
              <a:rPr lang="en-US" sz="1400" dirty="0">
                <a:latin typeface="Calibri" pitchFamily="34" charset="0"/>
              </a:rPr>
              <a:t>10-year collaborative research program in BC focused on understanding particulates, organics and contaminant cycling and budgets throughout the Strait of Georgia, with the ultimate goal of defining long-term ambient monitoring to place effects from anthropogenic stressors into context with oceanic shifts (climate) and predict critical tipping points for local effects.  This highlighted the need for an initiative involving the entire Salish Sea.  Partners in Canada and the USA can contribute by a) collecting and </a:t>
            </a:r>
            <a:r>
              <a:rPr lang="en-US" sz="1400" dirty="0" err="1">
                <a:latin typeface="Calibri" pitchFamily="34" charset="0"/>
              </a:rPr>
              <a:t>analysing</a:t>
            </a:r>
            <a:r>
              <a:rPr lang="en-US" sz="1400" dirty="0">
                <a:latin typeface="Calibri" pitchFamily="34" charset="0"/>
              </a:rPr>
              <a:t> monitoring data for sharing with other participants,  b) in-kind monitoring support for other member organizations through directed sampling, ship time, field personnel, sample analyses, and c) direct monetary </a:t>
            </a:r>
            <a:r>
              <a:rPr lang="en-US" sz="1400" dirty="0" smtClean="0">
                <a:latin typeface="Calibri" pitchFamily="34" charset="0"/>
              </a:rPr>
              <a:t>support.</a:t>
            </a:r>
            <a:endParaRPr lang="en-CA" sz="1400" dirty="0">
              <a:latin typeface="Calibri" pitchFamily="34" charset="0"/>
            </a:endParaRPr>
          </a:p>
          <a:p>
            <a:endParaRPr lang="en-US" sz="1200" dirty="0">
              <a:solidFill>
                <a:srgbClr val="000000"/>
              </a:solidFill>
              <a:latin typeface="Century Gothic" pitchFamily="34" charset="0"/>
            </a:endParaRPr>
          </a:p>
        </p:txBody>
      </p:sp>
      <p:sp>
        <p:nvSpPr>
          <p:cNvPr id="13323" name="Rectangle 14"/>
          <p:cNvSpPr>
            <a:spLocks noChangeArrowheads="1"/>
          </p:cNvSpPr>
          <p:nvPr/>
        </p:nvSpPr>
        <p:spPr bwMode="auto">
          <a:xfrm>
            <a:off x="3759200" y="533400"/>
            <a:ext cx="3098800" cy="274638"/>
          </a:xfrm>
          <a:prstGeom prst="rect">
            <a:avLst/>
          </a:prstGeom>
          <a:noFill/>
          <a:ln w="9525">
            <a:noFill/>
            <a:miter lim="800000"/>
            <a:headEnd/>
            <a:tailEnd/>
          </a:ln>
        </p:spPr>
        <p:txBody>
          <a:bodyPr>
            <a:spAutoFit/>
          </a:bodyPr>
          <a:lstStyle/>
          <a:p>
            <a:r>
              <a:rPr lang="en-US" sz="1200" b="1" i="1" dirty="0" smtClean="0">
                <a:solidFill>
                  <a:schemeClr val="accent1"/>
                </a:solidFill>
                <a:latin typeface="Century Gothic" pitchFamily="34" charset="0"/>
              </a:rPr>
              <a:t>                     The </a:t>
            </a:r>
            <a:r>
              <a:rPr lang="en-US" sz="1200" b="1" i="1" dirty="0">
                <a:solidFill>
                  <a:schemeClr val="accent1"/>
                </a:solidFill>
                <a:latin typeface="Century Gothic" pitchFamily="34" charset="0"/>
              </a:rPr>
              <a:t>Salish Sea</a:t>
            </a:r>
          </a:p>
        </p:txBody>
      </p:sp>
      <p:sp>
        <p:nvSpPr>
          <p:cNvPr id="13326" name="Rectangle 17"/>
          <p:cNvSpPr>
            <a:spLocks noChangeArrowheads="1"/>
          </p:cNvSpPr>
          <p:nvPr/>
        </p:nvSpPr>
        <p:spPr bwMode="auto">
          <a:xfrm>
            <a:off x="1882775" y="6248401"/>
            <a:ext cx="2222500" cy="307777"/>
          </a:xfrm>
          <a:prstGeom prst="rect">
            <a:avLst/>
          </a:prstGeom>
          <a:noFill/>
          <a:ln w="9525">
            <a:noFill/>
            <a:miter lim="800000"/>
            <a:headEnd/>
            <a:tailEnd/>
          </a:ln>
        </p:spPr>
        <p:txBody>
          <a:bodyPr wrap="square">
            <a:spAutoFit/>
          </a:bodyPr>
          <a:lstStyle/>
          <a:p>
            <a:r>
              <a:rPr lang="en-US" sz="1400" b="1" i="1" dirty="0">
                <a:solidFill>
                  <a:schemeClr val="accent1"/>
                </a:solidFill>
                <a:latin typeface="Century Gothic" pitchFamily="34" charset="0"/>
              </a:rPr>
              <a:t>The opportunity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endParaRPr lang="en-CA" smtClean="0"/>
          </a:p>
        </p:txBody>
      </p:sp>
      <p:sp>
        <p:nvSpPr>
          <p:cNvPr id="15363" name="Rectangle 3"/>
          <p:cNvSpPr>
            <a:spLocks noGrp="1"/>
          </p:cNvSpPr>
          <p:nvPr>
            <p:ph type="body" idx="1"/>
          </p:nvPr>
        </p:nvSpPr>
        <p:spPr>
          <a:xfrm>
            <a:off x="381000" y="2133600"/>
            <a:ext cx="6172200" cy="6034088"/>
          </a:xfrm>
        </p:spPr>
        <p:txBody>
          <a:bodyPr/>
          <a:lstStyle/>
          <a:p>
            <a:endParaRPr lang="en-CA" dirty="0" smtClean="0"/>
          </a:p>
        </p:txBody>
      </p:sp>
      <p:pic>
        <p:nvPicPr>
          <p:cNvPr id="15367" name="Picture 7" descr="ssaramplocs"/>
          <p:cNvPicPr>
            <a:picLocks noChangeAspect="1" noChangeArrowheads="1"/>
          </p:cNvPicPr>
          <p:nvPr/>
        </p:nvPicPr>
        <p:blipFill>
          <a:blip r:embed="rId2" cstate="print"/>
          <a:srcRect/>
          <a:stretch>
            <a:fillRect/>
          </a:stretch>
        </p:blipFill>
        <p:spPr bwMode="auto">
          <a:xfrm>
            <a:off x="0" y="228600"/>
            <a:ext cx="5181600" cy="6705600"/>
          </a:xfrm>
          <a:prstGeom prst="rect">
            <a:avLst/>
          </a:prstGeom>
          <a:noFill/>
        </p:spPr>
      </p:pic>
      <p:pic>
        <p:nvPicPr>
          <p:cNvPr id="15374" name="Picture 14" descr="mooringstations2010"/>
          <p:cNvPicPr>
            <a:picLocks noChangeAspect="1" noChangeArrowheads="1"/>
          </p:cNvPicPr>
          <p:nvPr/>
        </p:nvPicPr>
        <p:blipFill>
          <a:blip r:embed="rId3" cstate="print"/>
          <a:srcRect/>
          <a:stretch>
            <a:fillRect/>
          </a:stretch>
        </p:blipFill>
        <p:spPr bwMode="auto">
          <a:xfrm>
            <a:off x="2133600" y="6172200"/>
            <a:ext cx="2684463" cy="2724150"/>
          </a:xfrm>
          <a:prstGeom prst="rect">
            <a:avLst/>
          </a:prstGeom>
          <a:noFill/>
        </p:spPr>
      </p:pic>
      <p:pic>
        <p:nvPicPr>
          <p:cNvPr id="15370" name="Picture 10" descr="SalishSeaONC"/>
          <p:cNvPicPr>
            <a:picLocks noChangeAspect="1" noChangeArrowheads="1"/>
          </p:cNvPicPr>
          <p:nvPr/>
        </p:nvPicPr>
        <p:blipFill>
          <a:blip r:embed="rId4" cstate="print"/>
          <a:srcRect l="15909" t="13824" b="3226"/>
          <a:stretch>
            <a:fillRect/>
          </a:stretch>
        </p:blipFill>
        <p:spPr bwMode="auto">
          <a:xfrm>
            <a:off x="2438400" y="685800"/>
            <a:ext cx="2819400" cy="1600200"/>
          </a:xfrm>
          <a:prstGeom prst="rect">
            <a:avLst/>
          </a:prstGeom>
          <a:noFill/>
        </p:spPr>
      </p:pic>
      <p:pic>
        <p:nvPicPr>
          <p:cNvPr id="15372" name="Picture 12"/>
          <p:cNvPicPr>
            <a:picLocks noChangeAspect="1" noChangeArrowheads="1"/>
          </p:cNvPicPr>
          <p:nvPr/>
        </p:nvPicPr>
        <p:blipFill>
          <a:blip r:embed="rId5" cstate="print"/>
          <a:srcRect l="12318" t="22746" r="8760" b="10197"/>
          <a:stretch>
            <a:fillRect/>
          </a:stretch>
        </p:blipFill>
        <p:spPr bwMode="auto">
          <a:xfrm>
            <a:off x="4724400" y="3429000"/>
            <a:ext cx="2133600" cy="2743200"/>
          </a:xfrm>
          <a:prstGeom prst="rect">
            <a:avLst/>
          </a:prstGeom>
          <a:solidFill>
            <a:schemeClr val="tx1"/>
          </a:solidFill>
          <a:ln w="9525">
            <a:noFill/>
            <a:miter lim="800000"/>
            <a:headEnd/>
            <a:tailEnd/>
          </a:ln>
          <a:effectLst/>
        </p:spPr>
      </p:pic>
      <p:pic>
        <p:nvPicPr>
          <p:cNvPr id="15373" name="Picture 13"/>
          <p:cNvPicPr>
            <a:picLocks noChangeAspect="1" noChangeArrowheads="1"/>
          </p:cNvPicPr>
          <p:nvPr/>
        </p:nvPicPr>
        <p:blipFill>
          <a:blip r:embed="rId6" cstate="print"/>
          <a:srcRect l="-3831" b="6216"/>
          <a:stretch>
            <a:fillRect/>
          </a:stretch>
        </p:blipFill>
        <p:spPr bwMode="auto">
          <a:xfrm>
            <a:off x="0" y="4267200"/>
            <a:ext cx="2217738" cy="2667000"/>
          </a:xfrm>
          <a:prstGeom prst="rect">
            <a:avLst/>
          </a:prstGeom>
          <a:noFill/>
          <a:ln w="9525">
            <a:noFill/>
            <a:miter lim="800000"/>
            <a:headEnd/>
            <a:tailEnd/>
          </a:ln>
          <a:effectLst/>
        </p:spPr>
      </p:pic>
      <p:pic>
        <p:nvPicPr>
          <p:cNvPr id="15371" name="Content Placeholder 6"/>
          <p:cNvPicPr>
            <a:picLocks noChangeAspect="1"/>
          </p:cNvPicPr>
          <p:nvPr/>
        </p:nvPicPr>
        <p:blipFill>
          <a:blip r:embed="rId7" cstate="print"/>
          <a:srcRect l="8629" b="4762"/>
          <a:stretch>
            <a:fillRect/>
          </a:stretch>
        </p:blipFill>
        <p:spPr bwMode="auto">
          <a:xfrm>
            <a:off x="4572000" y="457200"/>
            <a:ext cx="2286000" cy="3048000"/>
          </a:xfrm>
          <a:prstGeom prst="rect">
            <a:avLst/>
          </a:prstGeom>
          <a:noFill/>
          <a:ln w="9525">
            <a:noFill/>
            <a:miter lim="800000"/>
            <a:headEnd/>
            <a:tailEnd/>
          </a:ln>
          <a:effectLst/>
        </p:spPr>
      </p:pic>
      <p:sp>
        <p:nvSpPr>
          <p:cNvPr id="15375" name="Text Box 15"/>
          <p:cNvSpPr txBox="1">
            <a:spLocks noChangeArrowheads="1"/>
          </p:cNvSpPr>
          <p:nvPr/>
        </p:nvSpPr>
        <p:spPr bwMode="auto">
          <a:xfrm>
            <a:off x="152400" y="4191000"/>
            <a:ext cx="1143000" cy="641350"/>
          </a:xfrm>
          <a:prstGeom prst="rect">
            <a:avLst/>
          </a:prstGeom>
          <a:solidFill>
            <a:schemeClr val="accent1"/>
          </a:solidFill>
          <a:ln w="9525">
            <a:noFill/>
            <a:miter lim="800000"/>
            <a:headEnd/>
            <a:tailEnd/>
          </a:ln>
          <a:effectLst/>
        </p:spPr>
        <p:txBody>
          <a:bodyPr>
            <a:spAutoFit/>
          </a:bodyPr>
          <a:lstStyle/>
          <a:p>
            <a:r>
              <a:rPr lang="en-CA" dirty="0"/>
              <a:t>Victoria</a:t>
            </a:r>
          </a:p>
          <a:p>
            <a:r>
              <a:rPr lang="en-CA" dirty="0"/>
              <a:t>CRD </a:t>
            </a:r>
          </a:p>
        </p:txBody>
      </p:sp>
      <p:sp>
        <p:nvSpPr>
          <p:cNvPr id="15378" name="Text Box 18"/>
          <p:cNvSpPr txBox="1">
            <a:spLocks noChangeArrowheads="1"/>
          </p:cNvSpPr>
          <p:nvPr/>
        </p:nvSpPr>
        <p:spPr bwMode="auto">
          <a:xfrm>
            <a:off x="4933950" y="5410200"/>
            <a:ext cx="1924050" cy="366713"/>
          </a:xfrm>
          <a:prstGeom prst="rect">
            <a:avLst/>
          </a:prstGeom>
          <a:solidFill>
            <a:srgbClr val="99CC00"/>
          </a:solidFill>
          <a:ln w="9525">
            <a:noFill/>
            <a:miter lim="800000"/>
            <a:headEnd/>
            <a:tailEnd/>
          </a:ln>
          <a:effectLst/>
        </p:spPr>
        <p:txBody>
          <a:bodyPr wrap="none">
            <a:spAutoFit/>
          </a:bodyPr>
          <a:lstStyle/>
          <a:p>
            <a:r>
              <a:rPr lang="en-CA"/>
              <a:t>Metro Vancouver</a:t>
            </a:r>
          </a:p>
        </p:txBody>
      </p:sp>
      <p:sp>
        <p:nvSpPr>
          <p:cNvPr id="15379" name="Text Box 19"/>
          <p:cNvSpPr txBox="1">
            <a:spLocks noChangeArrowheads="1"/>
          </p:cNvSpPr>
          <p:nvPr/>
        </p:nvSpPr>
        <p:spPr bwMode="auto">
          <a:xfrm>
            <a:off x="1676400" y="1143000"/>
            <a:ext cx="1873250" cy="641350"/>
          </a:xfrm>
          <a:prstGeom prst="rect">
            <a:avLst/>
          </a:prstGeom>
          <a:solidFill>
            <a:srgbClr val="FF6600"/>
          </a:solidFill>
          <a:ln w="9525">
            <a:noFill/>
            <a:miter lim="800000"/>
            <a:headEnd/>
            <a:tailEnd/>
          </a:ln>
          <a:effectLst/>
        </p:spPr>
        <p:txBody>
          <a:bodyPr wrap="none">
            <a:spAutoFit/>
          </a:bodyPr>
          <a:lstStyle/>
          <a:p>
            <a:r>
              <a:rPr lang="en-CA"/>
              <a:t>Ocean Networks</a:t>
            </a:r>
          </a:p>
          <a:p>
            <a:r>
              <a:rPr lang="en-CA"/>
              <a:t>Canada</a:t>
            </a:r>
          </a:p>
        </p:txBody>
      </p:sp>
      <p:sp>
        <p:nvSpPr>
          <p:cNvPr id="15380" name="Text Box 20"/>
          <p:cNvSpPr txBox="1">
            <a:spLocks noChangeArrowheads="1"/>
          </p:cNvSpPr>
          <p:nvPr/>
        </p:nvSpPr>
        <p:spPr bwMode="auto">
          <a:xfrm>
            <a:off x="4572000" y="2819400"/>
            <a:ext cx="2286000" cy="646331"/>
          </a:xfrm>
          <a:prstGeom prst="rect">
            <a:avLst/>
          </a:prstGeom>
          <a:solidFill>
            <a:schemeClr val="accent2"/>
          </a:solidFill>
          <a:ln w="9525">
            <a:noFill/>
            <a:miter lim="800000"/>
            <a:headEnd/>
            <a:tailEnd/>
          </a:ln>
          <a:effectLst/>
        </p:spPr>
        <p:txBody>
          <a:bodyPr wrap="square">
            <a:spAutoFit/>
          </a:bodyPr>
          <a:lstStyle/>
          <a:p>
            <a:r>
              <a:rPr lang="en-CA" dirty="0"/>
              <a:t>Strait of Georgia</a:t>
            </a:r>
          </a:p>
          <a:p>
            <a:r>
              <a:rPr lang="en-CA" dirty="0"/>
              <a:t>Ambient Program</a:t>
            </a:r>
          </a:p>
        </p:txBody>
      </p:sp>
      <p:pic>
        <p:nvPicPr>
          <p:cNvPr id="15381" name="Picture 21" descr="Kingcosedimentsamplingstations"/>
          <p:cNvPicPr>
            <a:picLocks noChangeAspect="1" noChangeArrowheads="1"/>
          </p:cNvPicPr>
          <p:nvPr/>
        </p:nvPicPr>
        <p:blipFill>
          <a:blip r:embed="rId8" cstate="print"/>
          <a:srcRect/>
          <a:stretch>
            <a:fillRect/>
          </a:stretch>
        </p:blipFill>
        <p:spPr bwMode="auto">
          <a:xfrm>
            <a:off x="304800" y="6686550"/>
            <a:ext cx="2116138" cy="2457450"/>
          </a:xfrm>
          <a:prstGeom prst="rect">
            <a:avLst/>
          </a:prstGeom>
          <a:noFill/>
        </p:spPr>
      </p:pic>
      <p:sp>
        <p:nvSpPr>
          <p:cNvPr id="15382" name="Text Box 22"/>
          <p:cNvSpPr txBox="1">
            <a:spLocks noChangeArrowheads="1"/>
          </p:cNvSpPr>
          <p:nvPr/>
        </p:nvSpPr>
        <p:spPr bwMode="auto">
          <a:xfrm>
            <a:off x="1219200" y="8610600"/>
            <a:ext cx="1428750" cy="366713"/>
          </a:xfrm>
          <a:prstGeom prst="rect">
            <a:avLst/>
          </a:prstGeom>
          <a:solidFill>
            <a:srgbClr val="CCFFCC"/>
          </a:solidFill>
          <a:ln w="9525">
            <a:noFill/>
            <a:miter lim="800000"/>
            <a:headEnd/>
            <a:tailEnd/>
          </a:ln>
          <a:effectLst/>
        </p:spPr>
        <p:txBody>
          <a:bodyPr wrap="none">
            <a:spAutoFit/>
          </a:bodyPr>
          <a:lstStyle/>
          <a:p>
            <a:r>
              <a:rPr lang="en-CA"/>
              <a:t>King County</a:t>
            </a:r>
          </a:p>
        </p:txBody>
      </p:sp>
      <p:sp>
        <p:nvSpPr>
          <p:cNvPr id="15383" name="Text Box 23"/>
          <p:cNvSpPr txBox="1">
            <a:spLocks noChangeArrowheads="1"/>
          </p:cNvSpPr>
          <p:nvPr/>
        </p:nvSpPr>
        <p:spPr bwMode="auto">
          <a:xfrm>
            <a:off x="0" y="0"/>
            <a:ext cx="6629400" cy="457200"/>
          </a:xfrm>
          <a:prstGeom prst="rect">
            <a:avLst/>
          </a:prstGeom>
          <a:solidFill>
            <a:schemeClr val="accent1"/>
          </a:solidFill>
          <a:ln w="9525">
            <a:noFill/>
            <a:miter lim="800000"/>
            <a:headEnd/>
            <a:tailEnd/>
          </a:ln>
          <a:effectLst/>
        </p:spPr>
        <p:txBody>
          <a:bodyPr>
            <a:spAutoFit/>
          </a:bodyPr>
          <a:lstStyle/>
          <a:p>
            <a:pPr algn="ctr"/>
            <a:r>
              <a:rPr lang="en-CA" sz="2400" b="1" dirty="0">
                <a:solidFill>
                  <a:schemeClr val="bg1"/>
                </a:solidFill>
                <a:effectLst>
                  <a:outerShdw blurRad="38100" dist="38100" dir="2700000" algn="tl">
                    <a:srgbClr val="000000"/>
                  </a:outerShdw>
                </a:effectLst>
              </a:rPr>
              <a:t>Example </a:t>
            </a:r>
            <a:r>
              <a:rPr lang="en-CA" sz="2400" b="1" dirty="0" err="1" smtClean="0">
                <a:solidFill>
                  <a:schemeClr val="bg1"/>
                </a:solidFill>
                <a:effectLst>
                  <a:outerShdw blurRad="38100" dist="38100" dir="2700000" algn="tl">
                    <a:srgbClr val="000000"/>
                  </a:outerShdw>
                </a:effectLst>
              </a:rPr>
              <a:t>Ssamex</a:t>
            </a:r>
            <a:r>
              <a:rPr lang="en-CA" sz="2400" b="1" dirty="0" smtClean="0">
                <a:solidFill>
                  <a:schemeClr val="bg1"/>
                </a:solidFill>
                <a:effectLst>
                  <a:outerShdw blurRad="38100" dist="38100" dir="2700000" algn="tl">
                    <a:srgbClr val="000000"/>
                  </a:outerShdw>
                </a:effectLst>
              </a:rPr>
              <a:t> </a:t>
            </a:r>
            <a:r>
              <a:rPr lang="en-CA" sz="2400" b="1" dirty="0">
                <a:solidFill>
                  <a:schemeClr val="bg1"/>
                </a:solidFill>
                <a:effectLst>
                  <a:outerShdw blurRad="38100" dist="38100" dir="2700000" algn="tl">
                    <a:srgbClr val="000000"/>
                  </a:outerShdw>
                </a:effectLst>
              </a:rPr>
              <a:t>Partners</a:t>
            </a:r>
          </a:p>
        </p:txBody>
      </p:sp>
      <p:pic>
        <p:nvPicPr>
          <p:cNvPr id="15369" name="Picture 9" descr="mwm_ps"/>
          <p:cNvPicPr>
            <a:picLocks noChangeAspect="1" noChangeArrowheads="1"/>
          </p:cNvPicPr>
          <p:nvPr/>
        </p:nvPicPr>
        <p:blipFill>
          <a:blip r:embed="rId9" cstate="print"/>
          <a:srcRect l="7539" t="2563" r="7925" b="5128"/>
          <a:stretch>
            <a:fillRect/>
          </a:stretch>
        </p:blipFill>
        <p:spPr bwMode="auto">
          <a:xfrm>
            <a:off x="4419600" y="6172200"/>
            <a:ext cx="2438400" cy="2971800"/>
          </a:xfrm>
          <a:prstGeom prst="rect">
            <a:avLst/>
          </a:prstGeom>
          <a:noFill/>
        </p:spPr>
      </p:pic>
      <p:sp>
        <p:nvSpPr>
          <p:cNvPr id="15376" name="Text Box 16"/>
          <p:cNvSpPr txBox="1">
            <a:spLocks noChangeArrowheads="1"/>
          </p:cNvSpPr>
          <p:nvPr/>
        </p:nvSpPr>
        <p:spPr bwMode="auto">
          <a:xfrm>
            <a:off x="3962400" y="7620000"/>
            <a:ext cx="1608133" cy="646331"/>
          </a:xfrm>
          <a:prstGeom prst="rect">
            <a:avLst/>
          </a:prstGeom>
          <a:solidFill>
            <a:srgbClr val="FFCC00"/>
          </a:solidFill>
          <a:ln w="9525">
            <a:noFill/>
            <a:miter lim="800000"/>
            <a:headEnd/>
            <a:tailEnd/>
          </a:ln>
          <a:effectLst/>
        </p:spPr>
        <p:txBody>
          <a:bodyPr wrap="none">
            <a:spAutoFit/>
          </a:bodyPr>
          <a:lstStyle/>
          <a:p>
            <a:r>
              <a:rPr lang="en-CA" dirty="0"/>
              <a:t>Washington </a:t>
            </a:r>
            <a:endParaRPr lang="en-CA" dirty="0" smtClean="0"/>
          </a:p>
          <a:p>
            <a:r>
              <a:rPr lang="en-CA" dirty="0" smtClean="0"/>
              <a:t>State Ecology</a:t>
            </a:r>
            <a:endParaRPr lang="en-CA" dirty="0"/>
          </a:p>
        </p:txBody>
      </p:sp>
      <p:pic>
        <p:nvPicPr>
          <p:cNvPr id="19" name="Picture 7"/>
          <p:cNvPicPr>
            <a:picLocks noChangeAspect="1" noChangeArrowheads="1"/>
          </p:cNvPicPr>
          <p:nvPr/>
        </p:nvPicPr>
        <p:blipFill>
          <a:blip r:embed="rId10" cstate="print"/>
          <a:srcRect/>
          <a:stretch>
            <a:fillRect/>
          </a:stretch>
        </p:blipFill>
        <p:spPr bwMode="auto">
          <a:xfrm>
            <a:off x="3276600" y="2209800"/>
            <a:ext cx="1743075" cy="584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376</Words>
  <Application>Microsoft Macintosh PowerPoint</Application>
  <PresentationFormat>Letter Paper (8.5x11 in)</PresentationFormat>
  <Paragraphs>22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dc:creator>
  <cp:lastModifiedBy>Brenda Burd</cp:lastModifiedBy>
  <cp:revision>24</cp:revision>
  <cp:lastPrinted>2014-10-16T17:29:23Z</cp:lastPrinted>
  <dcterms:created xsi:type="dcterms:W3CDTF">2014-10-16T16:11:40Z</dcterms:created>
  <dcterms:modified xsi:type="dcterms:W3CDTF">2024-03-26T18:41:07Z</dcterms:modified>
</cp:coreProperties>
</file>